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8" r:id="rId4"/>
    <p:sldId id="309" r:id="rId5"/>
    <p:sldId id="317" r:id="rId6"/>
    <p:sldId id="318" r:id="rId7"/>
    <p:sldId id="316" r:id="rId8"/>
    <p:sldId id="319" r:id="rId9"/>
    <p:sldId id="320" r:id="rId10"/>
    <p:sldId id="322" r:id="rId11"/>
    <p:sldId id="321" r:id="rId12"/>
    <p:sldId id="32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0D66-7225-4B89-863F-7F2F0048D7E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C236-293B-436A-B687-D3CD0A978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1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0D66-7225-4B89-863F-7F2F0048D7E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C236-293B-436A-B687-D3CD0A978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4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0D66-7225-4B89-863F-7F2F0048D7E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C236-293B-436A-B687-D3CD0A978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2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0D66-7225-4B89-863F-7F2F0048D7E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C236-293B-436A-B687-D3CD0A978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7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0D66-7225-4B89-863F-7F2F0048D7E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C236-293B-436A-B687-D3CD0A978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0D66-7225-4B89-863F-7F2F0048D7E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C236-293B-436A-B687-D3CD0A978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3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0D66-7225-4B89-863F-7F2F0048D7E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C236-293B-436A-B687-D3CD0A978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2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0D66-7225-4B89-863F-7F2F0048D7E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C236-293B-436A-B687-D3CD0A978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7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0D66-7225-4B89-863F-7F2F0048D7E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C236-293B-436A-B687-D3CD0A978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0D66-7225-4B89-863F-7F2F0048D7E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C236-293B-436A-B687-D3CD0A978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90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0D66-7225-4B89-863F-7F2F0048D7E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C236-293B-436A-B687-D3CD0A978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3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F0D66-7225-4B89-863F-7F2F0048D7E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BC236-293B-436A-B687-D3CD0A978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846640" cy="1224135"/>
          </a:xfrm>
        </p:spPr>
        <p:txBody>
          <a:bodyPr/>
          <a:lstStyle/>
          <a:p>
            <a:r>
              <a:rPr lang="ru-RU" dirty="0" smtClean="0"/>
              <a:t>        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7056784" cy="4392488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ГБУЗ СК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«</a:t>
            </a:r>
            <a:r>
              <a:rPr lang="ru-RU" sz="3600" dirty="0" err="1" smtClean="0">
                <a:solidFill>
                  <a:schemeClr val="tx1"/>
                </a:solidFill>
              </a:rPr>
              <a:t>Железноводская</a:t>
            </a:r>
            <a:r>
              <a:rPr lang="ru-RU" sz="3600" dirty="0" smtClean="0">
                <a:solidFill>
                  <a:schemeClr val="tx1"/>
                </a:solidFill>
              </a:rPr>
              <a:t> городская больница»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onyatovaEV\Desktop\Логоти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1394464" cy="12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856" cy="8846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Оптимизация процесса работы</a:t>
            </a:r>
            <a:br>
              <a:rPr lang="ru-RU" sz="2800" dirty="0" smtClean="0"/>
            </a:br>
            <a:r>
              <a:rPr lang="ru-RU" sz="2800" dirty="0" smtClean="0"/>
              <a:t>регистратуры взрослого населения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2776"/>
            <a:ext cx="4212468" cy="28083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484784"/>
            <a:ext cx="4176464" cy="23762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Внедрены медицинские карты нового образца – обложка  содержит специальный штрих-код, который дает быстрый доступ к основной медицинской информации о пациенте</a:t>
            </a:r>
          </a:p>
        </p:txBody>
      </p:sp>
      <p:pic>
        <p:nvPicPr>
          <p:cNvPr id="2050" name="Picture 2" descr="C:\Users\PonyatovaEV\Desktop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143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4293096"/>
            <a:ext cx="3456381" cy="230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856" cy="8846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Оптимизация процесса работы</a:t>
            </a:r>
            <a:br>
              <a:rPr lang="ru-RU" sz="2800" dirty="0" smtClean="0"/>
            </a:br>
            <a:r>
              <a:rPr lang="ru-RU" sz="2800" dirty="0" smtClean="0"/>
              <a:t>регистратуры взрослого населения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2776"/>
            <a:ext cx="4212468" cy="28083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340768"/>
            <a:ext cx="4176464" cy="252028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Благодаря слаженной работе регистратуры и врачей-терапевтов и узких специалистов разграничены потоки </a:t>
            </a:r>
          </a:p>
          <a:p>
            <a:pPr algn="ctr"/>
            <a:r>
              <a:rPr lang="ru-RU" sz="2000" dirty="0" smtClean="0"/>
              <a:t>амбулаторного приема первичных и  повторных пациентов, медицинские и профилактические осмотры </a:t>
            </a:r>
          </a:p>
        </p:txBody>
      </p:sp>
      <p:pic>
        <p:nvPicPr>
          <p:cNvPr id="2050" name="Picture 2" descr="C:\Users\PonyatovaEV\Desktop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143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4437112"/>
            <a:ext cx="3240358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2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856" cy="8846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Оптимизация процесса работы</a:t>
            </a:r>
            <a:br>
              <a:rPr lang="ru-RU" sz="2800" dirty="0" smtClean="0"/>
            </a:br>
            <a:r>
              <a:rPr lang="ru-RU" sz="2800" dirty="0" smtClean="0"/>
              <a:t>регистратуры взрослого населения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5024"/>
            <a:ext cx="3456384" cy="23042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484784"/>
            <a:ext cx="4248472" cy="50405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Основные показатели внедрения проекта</a:t>
            </a:r>
            <a:r>
              <a:rPr lang="ru-RU" sz="2000" dirty="0" smtClean="0"/>
              <a:t>: </a:t>
            </a:r>
          </a:p>
          <a:p>
            <a:pPr algn="ctr"/>
            <a:r>
              <a:rPr lang="ru-RU" sz="2000" dirty="0" smtClean="0"/>
              <a:t>Сокращено </a:t>
            </a:r>
            <a:r>
              <a:rPr lang="ru-RU" sz="2000" dirty="0"/>
              <a:t>время оформления записи на прием к врачу в 5 раз</a:t>
            </a:r>
          </a:p>
          <a:p>
            <a:pPr algn="ctr"/>
            <a:r>
              <a:rPr lang="ru-RU" sz="2000" dirty="0"/>
              <a:t>Сокращены сроки ожидания пациентами в очереди на прием к врача  - до 5 раз</a:t>
            </a:r>
          </a:p>
          <a:p>
            <a:pPr algn="ctr"/>
            <a:r>
              <a:rPr lang="ru-RU" sz="2000" dirty="0"/>
              <a:t>Создана комфортная и доступная среда для пациентов поликлиник</a:t>
            </a:r>
          </a:p>
          <a:p>
            <a:pPr algn="ctr"/>
            <a:r>
              <a:rPr lang="ru-RU" sz="2000" dirty="0"/>
              <a:t>Сокращены сроки прохождения диспансеризации и профилактических медицинских осмотров</a:t>
            </a:r>
          </a:p>
          <a:p>
            <a:pPr algn="ctr"/>
            <a:endParaRPr lang="ru-RU" sz="2000" dirty="0" smtClean="0"/>
          </a:p>
        </p:txBody>
      </p:sp>
      <p:pic>
        <p:nvPicPr>
          <p:cNvPr id="2050" name="Picture 2" descr="C:\Users\PonyatovaEV\Desktop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143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742" y="1217340"/>
            <a:ext cx="3289146" cy="21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3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60840" cy="5760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Структура ГБУЗ СК «ЖГБ»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582104" cy="30547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340768"/>
            <a:ext cx="3816424" cy="46805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1) Отделение скорой  помощи</a:t>
            </a:r>
          </a:p>
          <a:p>
            <a:pPr algn="just"/>
            <a:r>
              <a:rPr lang="ru-RU" sz="2000" dirty="0" smtClean="0"/>
              <a:t>2) Стационар на </a:t>
            </a:r>
            <a:r>
              <a:rPr lang="ru-RU" sz="2000" b="1" dirty="0" smtClean="0"/>
              <a:t>256</a:t>
            </a:r>
            <a:r>
              <a:rPr lang="ru-RU" sz="2000" dirty="0" smtClean="0"/>
              <a:t> коек: </a:t>
            </a:r>
          </a:p>
          <a:p>
            <a:pPr algn="just"/>
            <a:r>
              <a:rPr lang="ru-RU" sz="2000" dirty="0" smtClean="0"/>
              <a:t>-    терапевтическое</a:t>
            </a:r>
            <a:r>
              <a:rPr lang="ru-RU" sz="2000" dirty="0"/>
              <a:t>, </a:t>
            </a:r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хирургическое,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гинекологическое, </a:t>
            </a:r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родильное</a:t>
            </a:r>
            <a:r>
              <a:rPr lang="ru-RU" sz="2000" dirty="0"/>
              <a:t>, </a:t>
            </a:r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педиатрическое</a:t>
            </a:r>
            <a:r>
              <a:rPr lang="ru-RU" sz="2000" dirty="0"/>
              <a:t>, </a:t>
            </a:r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инфекционное,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отделение </a:t>
            </a:r>
            <a:r>
              <a:rPr lang="ru-RU" sz="2000" dirty="0"/>
              <a:t>трансфузиологии, </a:t>
            </a:r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/>
              <a:t>о</a:t>
            </a:r>
            <a:r>
              <a:rPr lang="ru-RU" sz="2000" dirty="0" smtClean="0"/>
              <a:t>тделение анестезии </a:t>
            </a:r>
            <a:r>
              <a:rPr lang="ru-RU" sz="2000" dirty="0"/>
              <a:t>и </a:t>
            </a:r>
            <a:r>
              <a:rPr lang="ru-RU" sz="2000" dirty="0" smtClean="0"/>
              <a:t>реанимации</a:t>
            </a:r>
          </a:p>
          <a:p>
            <a:pPr algn="just"/>
            <a:r>
              <a:rPr lang="ru-RU" sz="2000" dirty="0" smtClean="0"/>
              <a:t>3) Поликлиники </a:t>
            </a:r>
            <a:r>
              <a:rPr lang="ru-RU" sz="2000" dirty="0"/>
              <a:t>№1 и №2</a:t>
            </a:r>
          </a:p>
          <a:p>
            <a:pPr marL="342900" indent="-342900" algn="just">
              <a:buFontTx/>
              <a:buChar char="-"/>
            </a:pPr>
            <a:endParaRPr lang="ru-RU" sz="2000" dirty="0" smtClean="0"/>
          </a:p>
        </p:txBody>
      </p:sp>
      <p:pic>
        <p:nvPicPr>
          <p:cNvPr id="2050" name="Picture 2" descr="C:\Users\PonyatovaEV\Desktop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1143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2848" cy="8846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Проект</a:t>
            </a:r>
            <a:br>
              <a:rPr lang="ru-RU" sz="2800" dirty="0" smtClean="0"/>
            </a:br>
            <a:r>
              <a:rPr lang="ru-RU" sz="2800" dirty="0" smtClean="0"/>
              <a:t> Бережливая поликлиника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33" y="1556792"/>
            <a:ext cx="3019771" cy="45296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3928" y="1412776"/>
            <a:ext cx="4824536" cy="192362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ГБУЗ СК «</a:t>
            </a:r>
            <a:r>
              <a:rPr lang="ru-RU" sz="2000" dirty="0" err="1" smtClean="0"/>
              <a:t>Железноводская</a:t>
            </a:r>
            <a:r>
              <a:rPr lang="ru-RU" sz="2000" dirty="0" smtClean="0"/>
              <a:t> городская больница» Поликлиника №1</a:t>
            </a:r>
          </a:p>
          <a:p>
            <a:pPr algn="ctr"/>
            <a:r>
              <a:rPr lang="ru-RU" sz="2000" dirty="0" smtClean="0"/>
              <a:t>Территория </a:t>
            </a:r>
            <a:r>
              <a:rPr lang="ru-RU" sz="2000" dirty="0"/>
              <a:t>обслуживания </a:t>
            </a:r>
            <a:r>
              <a:rPr lang="ru-RU" sz="2000" dirty="0" smtClean="0"/>
              <a:t> - город-курорт </a:t>
            </a:r>
            <a:r>
              <a:rPr lang="ru-RU" sz="2000" dirty="0"/>
              <a:t>Железноводск Ставропольского края</a:t>
            </a:r>
          </a:p>
          <a:p>
            <a:pPr algn="ctr"/>
            <a:r>
              <a:rPr lang="ru-RU" sz="2000" dirty="0" smtClean="0"/>
              <a:t>Количество </a:t>
            </a:r>
            <a:r>
              <a:rPr lang="ru-RU" sz="2000" smtClean="0"/>
              <a:t>пациентов –21.466 </a:t>
            </a:r>
            <a:r>
              <a:rPr lang="ru-RU" sz="2000" dirty="0" smtClean="0"/>
              <a:t>взрослых</a:t>
            </a:r>
            <a:r>
              <a:rPr lang="ru-RU" sz="2000" smtClean="0"/>
              <a:t>, 5.498 детей</a:t>
            </a:r>
            <a:endParaRPr lang="ru-RU" sz="2000" dirty="0" smtClean="0"/>
          </a:p>
        </p:txBody>
      </p:sp>
      <p:pic>
        <p:nvPicPr>
          <p:cNvPr id="2050" name="Picture 2" descr="C:\Users\PonyatovaEV\Desktop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08" y="188640"/>
            <a:ext cx="1143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563" y="3429000"/>
            <a:ext cx="399644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9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856" cy="8846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Оптимизация процесса работы</a:t>
            </a:r>
            <a:br>
              <a:rPr lang="ru-RU" sz="2800" dirty="0" smtClean="0"/>
            </a:br>
            <a:r>
              <a:rPr lang="ru-RU" sz="2800" dirty="0" smtClean="0"/>
              <a:t>регистратуры взрослого населения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3" y="1556791"/>
            <a:ext cx="3672411" cy="24482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1340768"/>
            <a:ext cx="4248472" cy="24482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Поликлиника №1 </a:t>
            </a:r>
          </a:p>
          <a:p>
            <a:pPr algn="ctr"/>
            <a:r>
              <a:rPr lang="ru-RU" sz="2000" dirty="0" smtClean="0"/>
              <a:t>Начала участвовать в проектах по внедрению бережливых технологий в медицинских организациях, оказывающих первичную медико-санитарную помощь</a:t>
            </a:r>
          </a:p>
          <a:p>
            <a:pPr algn="ctr"/>
            <a:r>
              <a:rPr lang="ru-RU" sz="2000" dirty="0"/>
              <a:t> </a:t>
            </a:r>
            <a:r>
              <a:rPr lang="ru-RU" sz="2000" dirty="0" smtClean="0"/>
              <a:t>в 2019 году</a:t>
            </a:r>
          </a:p>
        </p:txBody>
      </p:sp>
      <p:pic>
        <p:nvPicPr>
          <p:cNvPr id="2050" name="Picture 2" descr="C:\Users\PonyatovaEV\Desktop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143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4005065"/>
            <a:ext cx="3888432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856" cy="8846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Оптимизация процесса работы</a:t>
            </a:r>
            <a:br>
              <a:rPr lang="ru-RU" sz="2800" dirty="0" smtClean="0"/>
            </a:br>
            <a:r>
              <a:rPr lang="ru-RU" sz="2800" dirty="0" smtClean="0"/>
              <a:t>регистратуры взрослого населения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428491" cy="29523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1340768"/>
            <a:ext cx="3960440" cy="49685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Цели проекта</a:t>
            </a:r>
            <a:r>
              <a:rPr lang="ru-RU" sz="2000" dirty="0" smtClean="0"/>
              <a:t>:</a:t>
            </a:r>
          </a:p>
          <a:p>
            <a:pPr algn="just"/>
            <a:r>
              <a:rPr lang="ru-RU" sz="1800" dirty="0"/>
              <a:t>Перераспределение нагрузки между врачами и средним медицинским персоналом;</a:t>
            </a:r>
          </a:p>
          <a:p>
            <a:pPr algn="just"/>
            <a:r>
              <a:rPr lang="ru-RU" sz="1800" dirty="0"/>
              <a:t>- Оптимизация внутренней </a:t>
            </a:r>
            <a:r>
              <a:rPr lang="ru-RU" sz="1800"/>
              <a:t>логистики </a:t>
            </a:r>
            <a:r>
              <a:rPr lang="ru-RU" sz="1800" smtClean="0"/>
              <a:t>поликлиники, </a:t>
            </a:r>
            <a:r>
              <a:rPr lang="ru-RU" sz="1800" dirty="0"/>
              <a:t>разделение потоков пациентов</a:t>
            </a:r>
          </a:p>
          <a:p>
            <a:pPr algn="just"/>
            <a:r>
              <a:rPr lang="ru-RU" sz="1800" dirty="0"/>
              <a:t>- Переход на электронный документооборот, сокращение бумажной документации</a:t>
            </a:r>
          </a:p>
          <a:p>
            <a:pPr algn="just"/>
            <a:r>
              <a:rPr lang="ru-RU" sz="1800" dirty="0"/>
              <a:t>- Открытая регистратура и новый облик поликлиники</a:t>
            </a:r>
          </a:p>
          <a:p>
            <a:pPr algn="just"/>
            <a:r>
              <a:rPr lang="ru-RU" sz="1800" dirty="0"/>
              <a:t>- Организация </a:t>
            </a:r>
            <a:r>
              <a:rPr lang="ru-RU" sz="1800" dirty="0" err="1"/>
              <a:t>профосмотров</a:t>
            </a:r>
            <a:r>
              <a:rPr lang="ru-RU" sz="1800" dirty="0"/>
              <a:t> и диспансеризации на принципах непрерывного потока пациентов с соблюдением нормативов времени приема 1 пациента</a:t>
            </a:r>
          </a:p>
          <a:p>
            <a:pPr algn="ctr"/>
            <a:endParaRPr lang="ru-RU" sz="2000" dirty="0" smtClean="0"/>
          </a:p>
        </p:txBody>
      </p:sp>
      <p:pic>
        <p:nvPicPr>
          <p:cNvPr id="2050" name="Picture 2" descr="C:\Users\PonyatovaEV\Desktop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143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1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856" cy="8846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Оптимизация процесса работы</a:t>
            </a:r>
            <a:br>
              <a:rPr lang="ru-RU" sz="2800" dirty="0" smtClean="0"/>
            </a:br>
            <a:r>
              <a:rPr lang="ru-RU" sz="2800" dirty="0" smtClean="0"/>
              <a:t>регистратуры взрослого населения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5" y="1217340"/>
            <a:ext cx="1872207" cy="24962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87824" y="1412776"/>
            <a:ext cx="5760640" cy="22322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Несколько способов записаться на прием: </a:t>
            </a:r>
          </a:p>
          <a:p>
            <a:pPr marL="342900" indent="-342900" algn="ctr">
              <a:buFontTx/>
              <a:buChar char="-"/>
            </a:pPr>
            <a:r>
              <a:rPr lang="ru-RU" sz="2000" dirty="0"/>
              <a:t>ч</a:t>
            </a:r>
            <a:r>
              <a:rPr lang="ru-RU" sz="2000" dirty="0" smtClean="0"/>
              <a:t>ерез официальный сайт;</a:t>
            </a:r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через </a:t>
            </a:r>
            <a:r>
              <a:rPr lang="ru-RU" sz="2000" dirty="0" err="1" smtClean="0"/>
              <a:t>инфомат</a:t>
            </a:r>
            <a:r>
              <a:rPr lang="ru-RU" sz="2000" dirty="0" smtClean="0"/>
              <a:t>;</a:t>
            </a:r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через регистратуру</a:t>
            </a:r>
          </a:p>
          <a:p>
            <a:pPr algn="ctr"/>
            <a:r>
              <a:rPr lang="ru-RU" sz="2000" dirty="0" smtClean="0"/>
              <a:t>Все данные о записи на прием попадают в единую информационную систему</a:t>
            </a:r>
          </a:p>
          <a:p>
            <a:pPr marL="342900" indent="-342900" algn="ctr">
              <a:buFontTx/>
              <a:buChar char="-"/>
            </a:pPr>
            <a:endParaRPr lang="ru-RU" sz="2000" dirty="0" smtClean="0"/>
          </a:p>
        </p:txBody>
      </p:sp>
      <p:pic>
        <p:nvPicPr>
          <p:cNvPr id="2050" name="Picture 2" descr="C:\Users\PonyatovaEV\Desktop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143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933057"/>
            <a:ext cx="3816424" cy="254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3933056"/>
            <a:ext cx="1870472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1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856" cy="8846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Оптимизация процесса работы</a:t>
            </a:r>
            <a:br>
              <a:rPr lang="ru-RU" sz="2800" dirty="0" smtClean="0"/>
            </a:br>
            <a:r>
              <a:rPr lang="ru-RU" sz="2800" dirty="0" smtClean="0"/>
              <a:t>регистратуры взрослого населения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888433" cy="25922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556792"/>
            <a:ext cx="4104456" cy="23762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Разграничение потоков пациентов начинается со входа: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пациенты с признаками заболевания проходят через отдельный вход;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ациенты проходят  на прием к назначенному времени</a:t>
            </a:r>
          </a:p>
          <a:p>
            <a:pPr algn="ctr"/>
            <a:endParaRPr lang="ru-RU" sz="2000" dirty="0" smtClean="0"/>
          </a:p>
        </p:txBody>
      </p:sp>
      <p:pic>
        <p:nvPicPr>
          <p:cNvPr id="2050" name="Picture 2" descr="C:\Users\PonyatovaEV\Desktop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143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4080551"/>
            <a:ext cx="3672410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7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856" cy="8846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Оптимизация процесса работы</a:t>
            </a:r>
            <a:br>
              <a:rPr lang="ru-RU" sz="2800" dirty="0" smtClean="0"/>
            </a:br>
            <a:r>
              <a:rPr lang="ru-RU" sz="2800" dirty="0" smtClean="0"/>
              <a:t>регистратуры взрослого населения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2776"/>
            <a:ext cx="3744415" cy="24962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340768"/>
            <a:ext cx="3960440" cy="1944216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/>
              <a:t>Цифровизация</a:t>
            </a:r>
            <a:r>
              <a:rPr lang="ru-RU" sz="2000" dirty="0" smtClean="0"/>
              <a:t> как </a:t>
            </a:r>
            <a:r>
              <a:rPr lang="ru-RU" sz="2000" dirty="0" err="1" smtClean="0"/>
              <a:t>неотъемлимая</a:t>
            </a:r>
            <a:r>
              <a:rPr lang="ru-RU" sz="2000" dirty="0" smtClean="0"/>
              <a:t> часть проекта:</a:t>
            </a:r>
          </a:p>
          <a:p>
            <a:pPr algn="ctr"/>
            <a:r>
              <a:rPr lang="ru-RU" sz="2000" dirty="0" smtClean="0"/>
              <a:t> вся информация о пациенте дублируется в электронном виде</a:t>
            </a:r>
          </a:p>
          <a:p>
            <a:pPr algn="ctr"/>
            <a:r>
              <a:rPr lang="ru-RU" sz="2000" dirty="0" smtClean="0"/>
              <a:t>(персонал поликлиники прошел соответствующее обучение)</a:t>
            </a:r>
          </a:p>
        </p:txBody>
      </p:sp>
      <p:pic>
        <p:nvPicPr>
          <p:cNvPr id="2050" name="Picture 2" descr="C:\Users\PonyatovaEV\Desktop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143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3645023"/>
            <a:ext cx="3816424" cy="254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1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856" cy="8846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Оптимизация процесса работы</a:t>
            </a:r>
            <a:br>
              <a:rPr lang="ru-RU" sz="2800" dirty="0" smtClean="0"/>
            </a:br>
            <a:r>
              <a:rPr lang="ru-RU" sz="2800" dirty="0" smtClean="0"/>
              <a:t>регистратуры взрослого населения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2776"/>
            <a:ext cx="3744415" cy="24962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556792"/>
            <a:ext cx="3816424" cy="172819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 начала внедрения проекта 80% сотрудников прошли обучение технологиям бережливого производства </a:t>
            </a:r>
          </a:p>
        </p:txBody>
      </p:sp>
      <p:pic>
        <p:nvPicPr>
          <p:cNvPr id="2050" name="Picture 2" descr="C:\Users\PonyatovaEV\Desktop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143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3645023"/>
            <a:ext cx="3816423" cy="254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1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357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</vt:lpstr>
      <vt:lpstr>Структура ГБУЗ СК «ЖГБ»</vt:lpstr>
      <vt:lpstr>Проект  Бережливая поликлиника</vt:lpstr>
      <vt:lpstr>Оптимизация процесса работы регистратуры взрослого населения</vt:lpstr>
      <vt:lpstr>Оптимизация процесса работы регистратуры взрослого населения</vt:lpstr>
      <vt:lpstr>Оптимизация процесса работы регистратуры взрослого населения</vt:lpstr>
      <vt:lpstr>Оптимизация процесса работы регистратуры взрослого населения</vt:lpstr>
      <vt:lpstr>Оптимизация процесса работы регистратуры взрослого населения</vt:lpstr>
      <vt:lpstr>Оптимизация процесса работы регистратуры взрослого населения</vt:lpstr>
      <vt:lpstr>Оптимизация процесса работы регистратуры взрослого населения</vt:lpstr>
      <vt:lpstr>Оптимизация процесса работы регистратуры взрослого населения</vt:lpstr>
      <vt:lpstr>Оптимизация процесса работы регистратуры взрослого населения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Пенсионный маневр</dc:title>
  <dc:creator>PonyatovaEV</dc:creator>
  <cp:lastModifiedBy>smi</cp:lastModifiedBy>
  <cp:revision>129</cp:revision>
  <dcterms:created xsi:type="dcterms:W3CDTF">2018-08-16T05:57:29Z</dcterms:created>
  <dcterms:modified xsi:type="dcterms:W3CDTF">2020-09-28T07:45:26Z</dcterms:modified>
</cp:coreProperties>
</file>